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434" autoAdjust="0"/>
  </p:normalViewPr>
  <p:slideViewPr>
    <p:cSldViewPr snapToGrid="0">
      <p:cViewPr>
        <p:scale>
          <a:sx n="71" d="100"/>
          <a:sy n="71" d="100"/>
        </p:scale>
        <p:origin x="6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8379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986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703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357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72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620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262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6933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12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179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505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490A1-8A59-4A71-88D9-BDDA176070F9}" type="datetimeFigureOut">
              <a:rPr lang="ar-IQ" smtClean="0"/>
              <a:t>03/02/1441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F0CC3-06F1-49DC-BC72-53C069DB9FA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635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"/>
            <a:ext cx="12192001" cy="878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English 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Dept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/ College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Education for Humanities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/ </a:t>
            </a:r>
            <a:r>
              <a:rPr lang="en-US" sz="1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Basrah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University/ Iraq</a:t>
            </a:r>
            <a:endParaRPr lang="en-US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Course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</a:t>
            </a:r>
            <a:r>
              <a:rPr lang="en-US" sz="1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Translatio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n: 4</a:t>
            </a:r>
            <a:r>
              <a:rPr lang="en-US" sz="1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Year: 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201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9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-2020</a:t>
            </a:r>
            <a:r>
              <a:rPr lang="en-US" sz="1600" b="1" i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/   </a:t>
            </a:r>
            <a:r>
              <a:rPr lang="en-US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 ST SEMESTER</a:t>
            </a:r>
            <a:endParaRPr lang="en-US" sz="2000" b="1" u="sng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6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Textbook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as Problems &amp;Solutions: A course book for University Students &amp; Trainee Translators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(2006)7</a:t>
            </a:r>
            <a:r>
              <a:rPr lang="en-US" sz="1600" b="1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ed</a:t>
            </a:r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by Ghazala, H.</a:t>
            </a:r>
            <a:endParaRPr lang="en-US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l" rtl="0"/>
            <a:r>
              <a:rPr lang="en-US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lang="en-US" sz="1600" b="1" dirty="0" smtClean="0">
                <a:cs typeface="+mj-cs"/>
              </a:rPr>
              <a:t>Reference </a:t>
            </a:r>
            <a:r>
              <a:rPr lang="en-US" sz="1600" b="1" dirty="0">
                <a:cs typeface="+mj-cs"/>
              </a:rPr>
              <a:t>Book: </a:t>
            </a:r>
            <a:r>
              <a:rPr lang="en-US" sz="1600" b="1" i="1" dirty="0">
                <a:cs typeface="+mj-cs"/>
              </a:rPr>
              <a:t>A Textbook of Translation</a:t>
            </a:r>
            <a:r>
              <a:rPr lang="en-US" sz="1600" b="1" dirty="0">
                <a:cs typeface="+mj-cs"/>
              </a:rPr>
              <a:t>. (2006) by Hassan Ghazala</a:t>
            </a:r>
            <a:r>
              <a:rPr lang="en-US" sz="1600" b="1" dirty="0" smtClean="0">
                <a:cs typeface="+mj-cs"/>
              </a:rPr>
              <a:t>.</a:t>
            </a:r>
            <a:endParaRPr lang="en-US" sz="1600" b="1" dirty="0">
              <a:cs typeface="+mj-cs"/>
            </a:endParaRPr>
          </a:p>
          <a:p>
            <a:pPr algn="l" rtl="0"/>
            <a:r>
              <a:rPr lang="en-US" sz="1600" b="1" dirty="0" smtClean="0">
                <a:cs typeface="+mj-cs"/>
              </a:rPr>
              <a:t>   The </a:t>
            </a:r>
            <a:r>
              <a:rPr lang="en-US" sz="1600" b="1" dirty="0">
                <a:cs typeface="+mj-cs"/>
              </a:rPr>
              <a:t>Instructor: Assist. Lecturer, </a:t>
            </a:r>
            <a:r>
              <a:rPr lang="en-US" sz="1600" b="1" dirty="0" err="1">
                <a:cs typeface="+mj-cs"/>
              </a:rPr>
              <a:t>Eman</a:t>
            </a:r>
            <a:r>
              <a:rPr lang="en-US" sz="1600" b="1" dirty="0">
                <a:cs typeface="+mj-cs"/>
              </a:rPr>
              <a:t> </a:t>
            </a:r>
            <a:r>
              <a:rPr lang="en-US" sz="1600" b="1" dirty="0" err="1">
                <a:cs typeface="+mj-cs"/>
              </a:rPr>
              <a:t>Abdulsalam</a:t>
            </a:r>
            <a:r>
              <a:rPr lang="en-US" sz="1600" b="1" dirty="0">
                <a:cs typeface="+mj-cs"/>
              </a:rPr>
              <a:t> Al- </a:t>
            </a:r>
            <a:r>
              <a:rPr lang="en-US" sz="1600" b="1" dirty="0" smtClean="0">
                <a:cs typeface="+mj-cs"/>
              </a:rPr>
              <a:t>Khalil</a:t>
            </a:r>
          </a:p>
          <a:p>
            <a:pPr algn="l" rtl="0"/>
            <a:r>
              <a:rPr lang="en-US" sz="1600" b="1" dirty="0" smtClean="0">
                <a:cs typeface="+mj-cs"/>
              </a:rPr>
              <a:t> </a:t>
            </a:r>
            <a:endParaRPr lang="en-US" sz="16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</a:t>
            </a:r>
            <a:r>
              <a:rPr lang="en-US" sz="15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st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Introduction. </a:t>
            </a: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2 </a:t>
            </a:r>
            <a:r>
              <a:rPr lang="en-US" sz="1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nd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Definition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Translation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.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What do we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translate?</a:t>
            </a:r>
          </a:p>
          <a:p>
            <a:pPr algn="l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3</a:t>
            </a:r>
            <a:r>
              <a:rPr lang="en-US" sz="15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rd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How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do we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translate?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Unit of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  <a:endParaRPr lang="en-US" sz="15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4th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Approaches to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5th Week: Types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6th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Literal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7th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Week: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Exercises &amp; Assignment about literal translation</a:t>
            </a: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8</a:t>
            </a:r>
            <a:r>
              <a:rPr lang="en-US" sz="15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Free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9 </a:t>
            </a:r>
            <a:r>
              <a:rPr lang="en-US" sz="1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Exercises &amp; Assignment about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free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10 the Week: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Problems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</a:t>
            </a:r>
            <a:endParaRPr lang="en-US" sz="1500" b="1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11th  Week: Grammatical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Problems</a:t>
            </a: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12 </a:t>
            </a:r>
            <a:r>
              <a:rPr lang="en-US" sz="1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V.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Be</a:t>
            </a: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13 </a:t>
            </a:r>
            <a:r>
              <a:rPr lang="en-US" sz="1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Exercises &amp; Assignment about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V.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Be</a:t>
            </a:r>
            <a:endParaRPr lang="en-US" sz="15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14 </a:t>
            </a:r>
            <a:r>
              <a:rPr lang="en-US" sz="1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Week: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V.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Do</a:t>
            </a: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15 </a:t>
            </a:r>
            <a:r>
              <a:rPr lang="en-US" sz="15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</a:t>
            </a:r>
            <a:r>
              <a:rPr lang="en-US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of V. </a:t>
            </a:r>
            <a:r>
              <a:rPr lang="en-US" sz="1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Do</a:t>
            </a:r>
            <a:endParaRPr lang="en-US" sz="1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endParaRPr lang="en-US" sz="15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just" rtl="0">
              <a:spcAft>
                <a:spcPts val="800"/>
              </a:spcAft>
              <a:tabLst>
                <a:tab pos="337185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07000"/>
              </a:lnSpc>
              <a:spcAft>
                <a:spcPts val="800"/>
              </a:spcAft>
              <a:tabLst>
                <a:tab pos="337185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algn="just" rtl="0">
              <a:lnSpc>
                <a:spcPct val="150000"/>
              </a:lnSpc>
              <a:spcAft>
                <a:spcPts val="800"/>
              </a:spcAft>
              <a:tabLst>
                <a:tab pos="337185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rtl="0">
              <a:lnSpc>
                <a:spcPct val="150000"/>
              </a:lnSpc>
              <a:spcAft>
                <a:spcPts val="800"/>
              </a:spcAft>
              <a:tabLst>
                <a:tab pos="3371850" algn="l"/>
              </a:tabLst>
            </a:pPr>
            <a:r>
              <a:rPr lang="en-US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981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57" y="174057"/>
            <a:ext cx="11826923" cy="61751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457" y="900752"/>
            <a:ext cx="11826923" cy="574570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1" dirty="0">
                <a:cs typeface="+mj-cs"/>
              </a:rPr>
              <a:t>Translation of </a:t>
            </a:r>
            <a:r>
              <a:rPr lang="en-US" sz="2000" b="1" dirty="0" smtClean="0">
                <a:cs typeface="+mj-cs"/>
              </a:rPr>
              <a:t>Negation</a:t>
            </a:r>
          </a:p>
          <a:p>
            <a:pPr marL="0" indent="0" algn="l">
              <a:buNone/>
            </a:pPr>
            <a:r>
              <a:rPr lang="en-US" sz="2000" dirty="0"/>
              <a:t>Problem 1 and solution: </a:t>
            </a:r>
            <a:r>
              <a:rPr lang="en-US" sz="2000" dirty="0" smtClean="0"/>
              <a:t>‘Not’ has one single equivalent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2 </a:t>
            </a:r>
            <a:r>
              <a:rPr lang="en-US" sz="2000" dirty="0"/>
              <a:t>and solution: </a:t>
            </a:r>
            <a:r>
              <a:rPr lang="en-US" sz="2000" dirty="0" smtClean="0"/>
              <a:t>A difference between ‘do not’, ‘ does not’ and ‘did not’</a:t>
            </a:r>
          </a:p>
          <a:p>
            <a:pPr marL="0" indent="0" algn="l">
              <a:buNone/>
            </a:pPr>
            <a:r>
              <a:rPr lang="en-US" sz="2000" dirty="0"/>
              <a:t>in Arabic</a:t>
            </a:r>
            <a:r>
              <a:rPr lang="ar-SA" sz="2000" dirty="0" smtClean="0"/>
              <a:t>( أن</a:t>
            </a:r>
            <a:r>
              <a:rPr lang="en-US" sz="2000" dirty="0" smtClean="0"/>
              <a:t>Problem </a:t>
            </a:r>
            <a:r>
              <a:rPr lang="en-US" sz="2000" dirty="0"/>
              <a:t>3 and solution: ‘Never’ as one word (</a:t>
            </a:r>
            <a:r>
              <a:rPr lang="ar-SA" sz="2000" dirty="0"/>
              <a:t> </a:t>
            </a:r>
            <a:r>
              <a:rPr lang="en-US" sz="2000" dirty="0" smtClean="0"/>
              <a:t> 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4 </a:t>
            </a:r>
            <a:r>
              <a:rPr lang="en-US" sz="2000" dirty="0"/>
              <a:t>and solution: </a:t>
            </a:r>
            <a:r>
              <a:rPr lang="en-US" sz="2000" dirty="0" smtClean="0"/>
              <a:t>The confusion of ‘neither …. nor’ with ‘ either…. or’ </a:t>
            </a:r>
          </a:p>
          <a:p>
            <a:pPr marL="0" indent="0" algn="l">
              <a:buNone/>
            </a:pPr>
            <a:r>
              <a:rPr lang="ar-SA" sz="2000" dirty="0" smtClean="0"/>
              <a:t>لا  </a:t>
            </a:r>
            <a:r>
              <a:rPr lang="en-US" sz="2000" dirty="0" smtClean="0"/>
              <a:t>Problem </a:t>
            </a:r>
            <a:r>
              <a:rPr lang="en-US" sz="2000" dirty="0"/>
              <a:t>5 and solution: ‘No’ as</a:t>
            </a:r>
          </a:p>
          <a:p>
            <a:pPr marL="0" indent="0" algn="l">
              <a:buNone/>
            </a:pPr>
            <a:endParaRPr lang="en-US" sz="2000" b="1" dirty="0" smtClean="0"/>
          </a:p>
          <a:p>
            <a:pPr marL="0" indent="0" algn="l">
              <a:buNone/>
            </a:pPr>
            <a:r>
              <a:rPr lang="en-US" sz="2000" b="1" dirty="0" smtClean="0"/>
              <a:t>Translation </a:t>
            </a:r>
            <a:r>
              <a:rPr lang="en-US" sz="2000" b="1" dirty="0"/>
              <a:t>of </a:t>
            </a:r>
            <a:r>
              <a:rPr lang="en-US" sz="2000" b="1" dirty="0" smtClean="0"/>
              <a:t>Nominal &amp; Verbal Sentences</a:t>
            </a:r>
            <a:endParaRPr lang="en-US" sz="2000" b="1" dirty="0"/>
          </a:p>
          <a:p>
            <a:pPr marL="0" indent="0" algn="l">
              <a:buNone/>
            </a:pPr>
            <a:r>
              <a:rPr lang="en-US" sz="2000" dirty="0"/>
              <a:t>Problem 1 and solution: </a:t>
            </a:r>
            <a:r>
              <a:rPr lang="en-US" sz="2000" dirty="0" smtClean="0"/>
              <a:t>The absence of nominal sentences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2 </a:t>
            </a:r>
            <a:r>
              <a:rPr lang="en-US" sz="2000" dirty="0"/>
              <a:t>and solution: </a:t>
            </a:r>
            <a:r>
              <a:rPr lang="en-US" sz="2000" dirty="0" smtClean="0"/>
              <a:t>The confusion of ‘Be’ and ‘Have’ in the past with the present. </a:t>
            </a:r>
            <a:endParaRPr lang="en-US" sz="2000" dirty="0"/>
          </a:p>
          <a:p>
            <a:pPr marL="0" indent="0" algn="l">
              <a:buNone/>
            </a:pPr>
            <a:r>
              <a:rPr lang="ar-SA" sz="2000" dirty="0" smtClean="0"/>
              <a:t> </a:t>
            </a:r>
            <a:endParaRPr lang="en-US" sz="2000" dirty="0" smtClean="0"/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481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03" y="160408"/>
            <a:ext cx="11731388" cy="617514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07" y="777922"/>
            <a:ext cx="11731388" cy="5786651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Word Order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600" dirty="0" smtClean="0">
                <a:cs typeface="+mj-cs"/>
              </a:rPr>
              <a:t>1- Nominal word order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600" dirty="0" smtClean="0">
                <a:cs typeface="+mj-cs"/>
              </a:rPr>
              <a:t>2- Verbal </a:t>
            </a:r>
            <a:r>
              <a:rPr lang="en-US" sz="2600" dirty="0">
                <a:cs typeface="+mj-cs"/>
              </a:rPr>
              <a:t>word </a:t>
            </a:r>
            <a:r>
              <a:rPr lang="en-US" sz="2600" dirty="0" smtClean="0">
                <a:cs typeface="+mj-cs"/>
              </a:rPr>
              <a:t>order</a:t>
            </a:r>
            <a:endParaRPr lang="ar-IQ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dirty="0">
                <a:cs typeface="+mj-cs"/>
              </a:rPr>
              <a:t>Problem 1 and solution: The </a:t>
            </a:r>
            <a:r>
              <a:rPr lang="en-US" sz="2600" dirty="0" smtClean="0">
                <a:cs typeface="+mj-cs"/>
              </a:rPr>
              <a:t>reversion </a:t>
            </a:r>
            <a:r>
              <a:rPr lang="en-US" sz="2600" dirty="0">
                <a:cs typeface="+mj-cs"/>
              </a:rPr>
              <a:t>of </a:t>
            </a:r>
            <a:r>
              <a:rPr lang="en-US" sz="2600" dirty="0" smtClean="0">
                <a:cs typeface="+mj-cs"/>
              </a:rPr>
              <a:t>the English word order</a:t>
            </a: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dirty="0">
                <a:cs typeface="+mj-cs"/>
              </a:rPr>
              <a:t>Problem 2 and solution: </a:t>
            </a:r>
            <a:r>
              <a:rPr lang="en-US" sz="2600" dirty="0" smtClean="0">
                <a:cs typeface="+mj-cs"/>
              </a:rPr>
              <a:t>Similarity of the word order of English and Arabic</a:t>
            </a:r>
          </a:p>
          <a:p>
            <a:pPr marL="0" indent="0" algn="l">
              <a:buNone/>
            </a:pPr>
            <a:r>
              <a:rPr lang="en-US" sz="2600" dirty="0" smtClean="0">
                <a:cs typeface="+mj-cs"/>
              </a:rPr>
              <a:t>sentence</a:t>
            </a:r>
            <a:r>
              <a:rPr lang="ar-SA" sz="2600" dirty="0" smtClean="0">
                <a:cs typeface="+mj-cs"/>
              </a:rPr>
              <a:t>  ( أن</a:t>
            </a:r>
            <a:r>
              <a:rPr lang="en-US" sz="2600" dirty="0">
                <a:cs typeface="+mj-cs"/>
              </a:rPr>
              <a:t>Problem 3 and solution: Unified and flexible TL word order: </a:t>
            </a:r>
            <a:r>
              <a:rPr lang="en-US" sz="2600" dirty="0" smtClean="0">
                <a:cs typeface="+mj-cs"/>
              </a:rPr>
              <a:t>(</a:t>
            </a: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dirty="0">
                <a:cs typeface="+mj-cs"/>
              </a:rPr>
              <a:t>Problem </a:t>
            </a:r>
            <a:r>
              <a:rPr lang="en-US" sz="2600" dirty="0" smtClean="0">
                <a:cs typeface="+mj-cs"/>
              </a:rPr>
              <a:t>4 </a:t>
            </a:r>
            <a:r>
              <a:rPr lang="en-US" sz="2600" dirty="0">
                <a:cs typeface="+mj-cs"/>
              </a:rPr>
              <a:t>and solution: </a:t>
            </a:r>
            <a:r>
              <a:rPr lang="en-US" sz="2600" dirty="0" smtClean="0">
                <a:cs typeface="+mj-cs"/>
              </a:rPr>
              <a:t>Imperative statements are an exception</a:t>
            </a:r>
          </a:p>
          <a:p>
            <a:pPr marL="0" indent="0" algn="l">
              <a:buNone/>
            </a:pPr>
            <a:endParaRPr lang="en-US" sz="26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Personal Pronouns</a:t>
            </a:r>
            <a:r>
              <a:rPr lang="ar-SA" sz="2600" dirty="0" smtClean="0">
                <a:cs typeface="+mj-cs"/>
              </a:rPr>
              <a:t> </a:t>
            </a:r>
            <a:endParaRPr lang="en-US" sz="2600" dirty="0">
              <a:cs typeface="+mj-cs"/>
            </a:endParaRPr>
          </a:p>
          <a:p>
            <a:pPr marL="0" indent="0" algn="l">
              <a:lnSpc>
                <a:spcPct val="110000"/>
              </a:lnSpc>
              <a:buNone/>
            </a:pPr>
            <a:r>
              <a:rPr lang="en-US" sz="2600" dirty="0">
                <a:cs typeface="+mj-cs"/>
              </a:rPr>
              <a:t>Problem 1 and solution: The </a:t>
            </a:r>
            <a:r>
              <a:rPr lang="en-US" sz="2600" dirty="0" smtClean="0">
                <a:cs typeface="+mj-cs"/>
              </a:rPr>
              <a:t>straightforward translation of personal pronouns</a:t>
            </a:r>
          </a:p>
          <a:p>
            <a:pPr marL="0" indent="0" algn="l">
              <a:lnSpc>
                <a:spcPct val="110000"/>
              </a:lnSpc>
              <a:buNone/>
            </a:pP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Present Participle vs. Gerund (- </a:t>
            </a:r>
            <a:r>
              <a:rPr lang="en-US" sz="26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ing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)</a:t>
            </a:r>
            <a:r>
              <a:rPr lang="ar-SA" sz="2600" dirty="0" smtClean="0">
                <a:cs typeface="+mj-cs"/>
              </a:rPr>
              <a:t> </a:t>
            </a: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dirty="0">
                <a:cs typeface="+mj-cs"/>
              </a:rPr>
              <a:t>Problem 1 and </a:t>
            </a:r>
            <a:r>
              <a:rPr lang="en-US" sz="2600" dirty="0" smtClean="0">
                <a:cs typeface="+mj-cs"/>
              </a:rPr>
              <a:t>solutions : Confusion of the two forms</a:t>
            </a:r>
          </a:p>
          <a:p>
            <a:pPr marL="0" indent="0" algn="l">
              <a:buNone/>
            </a:pP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Past </a:t>
            </a:r>
            <a:r>
              <a:rPr lang="en-US" sz="26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Participle </a:t>
            </a:r>
            <a:r>
              <a:rPr lang="en-US" sz="2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(pp)</a:t>
            </a:r>
            <a:r>
              <a:rPr lang="ar-SA" sz="2600" dirty="0" smtClean="0">
                <a:cs typeface="+mj-cs"/>
              </a:rPr>
              <a:t> </a:t>
            </a: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ar-IQ" sz="2600" dirty="0" smtClean="0">
                <a:cs typeface="+mj-cs"/>
              </a:rPr>
              <a:t>اسم المفعول</a:t>
            </a:r>
            <a:r>
              <a:rPr lang="en-US" sz="2600" dirty="0">
                <a:cs typeface="+mj-cs"/>
              </a:rPr>
              <a:t>Problem 1 and solutions : The single translation of ‘pp’ into </a:t>
            </a:r>
            <a:r>
              <a:rPr lang="ar-IQ" sz="2600" dirty="0" smtClean="0">
                <a:cs typeface="+mj-cs"/>
              </a:rPr>
              <a:t> </a:t>
            </a:r>
            <a:endParaRPr lang="en-US" sz="2600" dirty="0">
              <a:cs typeface="+mj-cs"/>
            </a:endParaRPr>
          </a:p>
          <a:p>
            <a:pPr marL="0" indent="0" algn="l">
              <a:buNone/>
            </a:pPr>
            <a:endParaRPr lang="en-US" sz="2600" dirty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</a:p>
          <a:p>
            <a:pPr marL="0" indent="0" algn="l">
              <a:buNone/>
            </a:pPr>
            <a:r>
              <a:rPr lang="ar-SA" sz="1800" dirty="0" smtClean="0"/>
              <a:t> </a:t>
            </a:r>
            <a:endParaRPr lang="en-US" sz="1800" dirty="0"/>
          </a:p>
          <a:p>
            <a:pPr marL="0" indent="0" algn="l">
              <a:lnSpc>
                <a:spcPct val="100000"/>
              </a:lnSpc>
              <a:buNone/>
            </a:pP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14488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793" y="0"/>
            <a:ext cx="11717740" cy="5715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17" y="571571"/>
            <a:ext cx="11717740" cy="6081712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Translation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Adjectives</a:t>
            </a:r>
          </a:p>
          <a:p>
            <a:pPr marL="0" indent="0" algn="l">
              <a:buNone/>
            </a:pPr>
            <a:r>
              <a:rPr lang="en-US" sz="2000" dirty="0"/>
              <a:t>Problem 1 and solution: </a:t>
            </a:r>
            <a:r>
              <a:rPr lang="en-US" sz="2000" dirty="0" smtClean="0"/>
              <a:t>An adj.</a:t>
            </a:r>
            <a:r>
              <a:rPr lang="en-US" sz="2000" dirty="0"/>
              <a:t> </a:t>
            </a:r>
            <a:r>
              <a:rPr lang="en-US" sz="2000" dirty="0" smtClean="0"/>
              <a:t>- noun </a:t>
            </a:r>
            <a:r>
              <a:rPr lang="en-US" sz="2000" dirty="0"/>
              <a:t>order</a:t>
            </a:r>
            <a:r>
              <a:rPr lang="en-US" sz="2000" dirty="0" smtClean="0"/>
              <a:t> in English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Problem 2 and solution: </a:t>
            </a:r>
            <a:r>
              <a:rPr lang="en-US" sz="2000" dirty="0" smtClean="0"/>
              <a:t>The ordering of a series of adjectives</a:t>
            </a:r>
          </a:p>
          <a:p>
            <a:pPr marL="0" indent="0" algn="l">
              <a:buNone/>
            </a:pPr>
            <a:r>
              <a:rPr lang="ar-SA" sz="2000" dirty="0" smtClean="0"/>
              <a:t>  </a:t>
            </a:r>
            <a:r>
              <a:rPr lang="en-US" sz="2000" dirty="0" smtClean="0"/>
              <a:t>Problem 3 and solution: Imitation of the English sequence of adjectives</a:t>
            </a:r>
          </a:p>
          <a:p>
            <a:pPr marL="0" indent="0" algn="l">
              <a:buNone/>
            </a:pPr>
            <a:r>
              <a:rPr lang="en-US" sz="2000" dirty="0" smtClean="0"/>
              <a:t>Problem </a:t>
            </a:r>
            <a:r>
              <a:rPr lang="en-US" sz="2000" dirty="0"/>
              <a:t>4 and solution: </a:t>
            </a:r>
            <a:r>
              <a:rPr lang="en-US" sz="2000" dirty="0" smtClean="0"/>
              <a:t>The use adjectives as nouns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</a:p>
          <a:p>
            <a:pPr marL="0" indent="0" algn="l"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Translation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Tenses</a:t>
            </a:r>
          </a:p>
          <a:p>
            <a:pPr marL="0" indent="0" algn="l">
              <a:buNone/>
            </a:pPr>
            <a:r>
              <a:rPr lang="en-US" sz="2000" dirty="0" smtClean="0"/>
              <a:t>Problem </a:t>
            </a:r>
            <a:r>
              <a:rPr lang="en-US" sz="2000" dirty="0"/>
              <a:t>1 and solution: </a:t>
            </a:r>
            <a:r>
              <a:rPr lang="en-US" sz="2000" dirty="0" smtClean="0"/>
              <a:t>The present and past perfect tenses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Problem 2 and </a:t>
            </a:r>
            <a:r>
              <a:rPr lang="en-US" sz="2000" dirty="0" smtClean="0"/>
              <a:t>solutions: </a:t>
            </a:r>
            <a:r>
              <a:rPr lang="en-US" sz="2000" dirty="0"/>
              <a:t>The </a:t>
            </a:r>
            <a:r>
              <a:rPr lang="en-US" sz="2000" dirty="0" smtClean="0"/>
              <a:t>present and the past progressives</a:t>
            </a:r>
            <a:endParaRPr lang="en-US" sz="2000" dirty="0"/>
          </a:p>
          <a:p>
            <a:pPr marL="0" indent="0" algn="l">
              <a:buNone/>
            </a:pPr>
            <a:r>
              <a:rPr lang="ar-SA" sz="2000" dirty="0"/>
              <a:t>  </a:t>
            </a:r>
            <a:r>
              <a:rPr lang="en-US" sz="2000" dirty="0"/>
              <a:t>Problem 3 and solution: The present and the past </a:t>
            </a:r>
            <a:r>
              <a:rPr lang="en-US" sz="2000" dirty="0" smtClean="0"/>
              <a:t>perfect progressives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Problem 4 and solution: The </a:t>
            </a:r>
            <a:r>
              <a:rPr lang="en-US" sz="2000" dirty="0" smtClean="0"/>
              <a:t>translation of the future past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 Problem </a:t>
            </a:r>
            <a:r>
              <a:rPr lang="en-US" sz="2000" dirty="0" smtClean="0"/>
              <a:t>5 </a:t>
            </a:r>
            <a:r>
              <a:rPr lang="en-US" sz="2000" dirty="0"/>
              <a:t>and solution: </a:t>
            </a:r>
            <a:r>
              <a:rPr lang="en-US" sz="2000" dirty="0" smtClean="0"/>
              <a:t>The future progressive ( will/</a:t>
            </a:r>
            <a:r>
              <a:rPr lang="en-US" sz="2000" dirty="0" err="1" smtClean="0"/>
              <a:t>shall+be+ing</a:t>
            </a:r>
            <a:r>
              <a:rPr lang="en-US" sz="2000" dirty="0" smtClean="0"/>
              <a:t>)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6 </a:t>
            </a:r>
            <a:r>
              <a:rPr lang="en-US" sz="2000" dirty="0"/>
              <a:t>and solution: The future </a:t>
            </a:r>
            <a:r>
              <a:rPr lang="en-US" sz="2000" dirty="0" smtClean="0"/>
              <a:t>perfect </a:t>
            </a:r>
            <a:r>
              <a:rPr lang="en-US" sz="2000" dirty="0"/>
              <a:t>( </a:t>
            </a:r>
            <a:r>
              <a:rPr lang="en-US" sz="2000" dirty="0" smtClean="0"/>
              <a:t>will/</a:t>
            </a:r>
            <a:r>
              <a:rPr lang="en-US" sz="2000" dirty="0" err="1" smtClean="0"/>
              <a:t>shall+have+pp</a:t>
            </a:r>
            <a:r>
              <a:rPr lang="en-US" sz="2000" dirty="0" smtClean="0"/>
              <a:t>)</a:t>
            </a:r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Translation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Articles:</a:t>
            </a:r>
          </a:p>
          <a:p>
            <a:pPr marL="0" indent="0" algn="l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+mj-cs"/>
              </a:rPr>
              <a:t>There are two articles in English:    1- d. art. ‘the’    2- </a:t>
            </a:r>
            <a:r>
              <a:rPr lang="en-US" sz="1900" dirty="0" err="1" smtClean="0">
                <a:latin typeface="Times New Roman" panose="02020603050405020304" pitchFamily="18" charset="0"/>
                <a:cs typeface="+mj-cs"/>
              </a:rPr>
              <a:t>ind.</a:t>
            </a:r>
            <a:r>
              <a:rPr lang="en-US" sz="1900" dirty="0" smtClean="0">
                <a:latin typeface="Times New Roman" panose="02020603050405020304" pitchFamily="18" charset="0"/>
                <a:cs typeface="+mj-cs"/>
              </a:rPr>
              <a:t> art. ‘a / an’</a:t>
            </a:r>
            <a:endParaRPr lang="en-US" sz="1900" dirty="0">
              <a:cs typeface="+mj-cs"/>
            </a:endParaRPr>
          </a:p>
          <a:p>
            <a:pPr marL="0" indent="0" algn="l">
              <a:buNone/>
            </a:pPr>
            <a:r>
              <a:rPr lang="ar-SA" sz="2000" dirty="0" smtClean="0"/>
              <a:t>  </a:t>
            </a:r>
            <a:r>
              <a:rPr lang="en-US" sz="2000" dirty="0"/>
              <a:t>Problem </a:t>
            </a:r>
            <a:r>
              <a:rPr lang="en-US" sz="2000" dirty="0" smtClean="0"/>
              <a:t>1 </a:t>
            </a:r>
            <a:r>
              <a:rPr lang="en-US" sz="2000" dirty="0"/>
              <a:t>and </a:t>
            </a:r>
            <a:r>
              <a:rPr lang="en-US" sz="2000" dirty="0" smtClean="0"/>
              <a:t>solutions: The translation of  ‘ the’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endParaRPr lang="en-US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15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48" y="0"/>
            <a:ext cx="11859904" cy="54591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048" y="696036"/>
            <a:ext cx="11748448" cy="590948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Translation </a:t>
            </a: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Word Classes</a:t>
            </a:r>
            <a:endParaRPr lang="en-US" sz="1800" dirty="0" smtClean="0"/>
          </a:p>
          <a:p>
            <a:pPr marL="0" indent="0" algn="l">
              <a:buNone/>
            </a:pPr>
            <a:r>
              <a:rPr lang="en-US" sz="1800" dirty="0" smtClean="0"/>
              <a:t>Problem 1and </a:t>
            </a:r>
            <a:r>
              <a:rPr lang="en-US" sz="1800" dirty="0"/>
              <a:t>solutions: The </a:t>
            </a:r>
            <a:r>
              <a:rPr lang="en-US" sz="1800" dirty="0" smtClean="0"/>
              <a:t>translation of adjectives as nouns</a:t>
            </a:r>
          </a:p>
          <a:p>
            <a:pPr marL="0" indent="0" algn="l">
              <a:buNone/>
            </a:pPr>
            <a:r>
              <a:rPr lang="en-US" sz="1800" dirty="0" smtClean="0"/>
              <a:t>adjective</a:t>
            </a:r>
            <a:r>
              <a:rPr lang="ar-SA" sz="1800" dirty="0" smtClean="0"/>
              <a:t>  </a:t>
            </a:r>
            <a:r>
              <a:rPr lang="en-US" sz="1800" dirty="0" smtClean="0"/>
              <a:t>Problem 2 and solution: The translation of nouns as</a:t>
            </a:r>
          </a:p>
          <a:p>
            <a:pPr marL="0" indent="0" algn="l">
              <a:buNone/>
            </a:pPr>
            <a:r>
              <a:rPr lang="en-US" sz="1800" dirty="0" smtClean="0"/>
              <a:t> Problem 3 </a:t>
            </a:r>
            <a:r>
              <a:rPr lang="en-US" sz="1800" dirty="0"/>
              <a:t>and solution: The translation of </a:t>
            </a:r>
            <a:r>
              <a:rPr lang="en-US" sz="1800" dirty="0" smtClean="0"/>
              <a:t>nouns as verbs</a:t>
            </a:r>
          </a:p>
          <a:p>
            <a:pPr marL="0" indent="0" algn="l">
              <a:buNone/>
            </a:pPr>
            <a:r>
              <a:rPr lang="en-US" sz="1800" dirty="0" smtClean="0"/>
              <a:t> </a:t>
            </a:r>
            <a:r>
              <a:rPr lang="en-US" sz="1800" dirty="0"/>
              <a:t>Problem </a:t>
            </a:r>
            <a:r>
              <a:rPr lang="en-US" sz="1800" dirty="0" smtClean="0"/>
              <a:t>4 </a:t>
            </a:r>
            <a:r>
              <a:rPr lang="en-US" sz="1800" dirty="0"/>
              <a:t>and solution: The translation of  </a:t>
            </a:r>
            <a:r>
              <a:rPr lang="en-US" sz="1800" dirty="0" smtClean="0"/>
              <a:t>verbs </a:t>
            </a:r>
            <a:r>
              <a:rPr lang="en-US" sz="1800" dirty="0"/>
              <a:t>as </a:t>
            </a:r>
            <a:r>
              <a:rPr lang="en-US" sz="1800" dirty="0" smtClean="0"/>
              <a:t>nouns</a:t>
            </a:r>
          </a:p>
          <a:p>
            <a:pPr marL="0" indent="0" algn="l">
              <a:buNone/>
            </a:pPr>
            <a:endParaRPr lang="en-US" sz="1800" dirty="0" smtClean="0"/>
          </a:p>
          <a:p>
            <a:pPr marL="0" indent="0" algn="l"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Translation of Conditionals</a:t>
            </a:r>
          </a:p>
          <a:p>
            <a:pPr marL="0" indent="0" algn="l">
              <a:buNone/>
            </a:pPr>
            <a:r>
              <a:rPr lang="en-US" sz="1800" dirty="0"/>
              <a:t>Problem 1 and solution: The translation of the future past ‘ would have ‘ into </a:t>
            </a:r>
            <a:r>
              <a:rPr lang="en-US" sz="1800" dirty="0" smtClean="0"/>
              <a:t>Arabic</a:t>
            </a:r>
          </a:p>
          <a:p>
            <a:pPr marL="0" indent="0" algn="l">
              <a:buNone/>
            </a:pPr>
            <a:endParaRPr lang="en-US" sz="1800" dirty="0"/>
          </a:p>
          <a:p>
            <a:pPr marL="0" indent="0" algn="l">
              <a:buNone/>
            </a:pPr>
            <a:r>
              <a:rPr lang="en-US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Translation of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Connectors</a:t>
            </a:r>
            <a:endParaRPr lang="en-US" sz="1800" dirty="0"/>
          </a:p>
          <a:p>
            <a:pPr marL="0" indent="0" algn="l">
              <a:buNone/>
            </a:pPr>
            <a:r>
              <a:rPr lang="en-US" sz="1800" dirty="0" smtClean="0"/>
              <a:t>  1- The </a:t>
            </a:r>
            <a:r>
              <a:rPr lang="en-US" sz="1800" dirty="0"/>
              <a:t>translation </a:t>
            </a:r>
            <a:r>
              <a:rPr lang="en-US" sz="1800" dirty="0" smtClean="0"/>
              <a:t>of Additive conjunctions</a:t>
            </a:r>
          </a:p>
          <a:p>
            <a:pPr marL="0" indent="0" algn="l">
              <a:buNone/>
            </a:pPr>
            <a:r>
              <a:rPr lang="en-US" sz="1800" dirty="0"/>
              <a:t> </a:t>
            </a:r>
            <a:r>
              <a:rPr lang="en-US" sz="1800" dirty="0" smtClean="0"/>
              <a:t> 2- </a:t>
            </a:r>
            <a:r>
              <a:rPr lang="en-US" sz="1800" dirty="0"/>
              <a:t>The translation of </a:t>
            </a:r>
            <a:r>
              <a:rPr lang="en-US" sz="1800" dirty="0" smtClean="0"/>
              <a:t>Adversative / contrastive conjunctions</a:t>
            </a:r>
          </a:p>
          <a:p>
            <a:pPr marL="0" indent="0" algn="l">
              <a:buNone/>
            </a:pPr>
            <a:r>
              <a:rPr lang="en-US" sz="1800" dirty="0"/>
              <a:t> </a:t>
            </a:r>
            <a:r>
              <a:rPr lang="en-US" sz="1800" dirty="0" smtClean="0"/>
              <a:t> 3- </a:t>
            </a:r>
            <a:r>
              <a:rPr lang="en-US" sz="1800" dirty="0"/>
              <a:t>The translation of </a:t>
            </a:r>
            <a:r>
              <a:rPr lang="en-US" sz="1800" dirty="0" smtClean="0"/>
              <a:t>Casual Connectors </a:t>
            </a:r>
            <a:r>
              <a:rPr lang="en-US" sz="1800" dirty="0"/>
              <a:t>/ </a:t>
            </a:r>
            <a:r>
              <a:rPr lang="en-US" sz="1800" dirty="0" smtClean="0"/>
              <a:t>conjunctions of reason</a:t>
            </a:r>
            <a:endParaRPr lang="en-US" sz="1800" dirty="0"/>
          </a:p>
          <a:p>
            <a:pPr marL="0" indent="0" algn="l">
              <a:buNone/>
            </a:pP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90401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773" y="133218"/>
            <a:ext cx="11900848" cy="470647"/>
          </a:xfrm>
        </p:spPr>
        <p:txBody>
          <a:bodyPr>
            <a:normAutofit/>
          </a:bodyPr>
          <a:lstStyle/>
          <a:p>
            <a:pPr algn="ctr"/>
            <a:r>
              <a:rPr lang="en-US" sz="2000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ND SEMESTER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3" y="603865"/>
            <a:ext cx="11900848" cy="6254135"/>
          </a:xfrm>
        </p:spPr>
        <p:txBody>
          <a:bodyPr>
            <a:normAutofit fontScale="92500" lnSpcReduction="10000"/>
          </a:bodyPr>
          <a:lstStyle/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1st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: Translation of V. Have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2nd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Exercises &amp; Assignment about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V. Have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3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 :Translation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Modals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4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of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Modals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5th Week: Translation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Questions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6th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Translation 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of Questions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7th Week: Translation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Negatives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8th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of Negation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9thWeek: Translation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Nominal vs Verbal Sentences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10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Nominal vs Verbal Sentences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11 </a:t>
            </a:r>
            <a:r>
              <a:rPr lang="en-US" sz="1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Week: Translation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Word Order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12 </a:t>
            </a:r>
            <a:r>
              <a:rPr lang="en-US" sz="1400" baseline="30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Conditionals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13th Week: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of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Conditionals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14thWeek: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Translation of Connectors</a:t>
            </a:r>
            <a:endParaRPr lang="en-US" sz="14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15</a:t>
            </a:r>
            <a:r>
              <a:rPr lang="en-US" sz="1400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Week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: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Exercises &amp; Assignment about Translation of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Connectors</a:t>
            </a:r>
          </a:p>
          <a:p>
            <a:pPr marL="0" indent="0" algn="just" rtl="0">
              <a:lnSpc>
                <a:spcPct val="100000"/>
              </a:lnSpc>
              <a:spcAft>
                <a:spcPts val="800"/>
              </a:spcAft>
              <a:buNone/>
              <a:tabLst>
                <a:tab pos="3371850" algn="l"/>
              </a:tabLs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indent="0">
              <a:lnSpc>
                <a:spcPct val="100000"/>
              </a:lnSpc>
              <a:buNone/>
            </a:pPr>
            <a:endParaRPr lang="ar-IQ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318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603" y="117991"/>
            <a:ext cx="11259402" cy="4825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Introduction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0501"/>
            <a:ext cx="12192000" cy="5936776"/>
          </a:xfrm>
        </p:spPr>
        <p:txBody>
          <a:bodyPr>
            <a:normAutofit fontScale="25000" lnSpcReduction="20000"/>
          </a:bodyPr>
          <a:lstStyle/>
          <a:p>
            <a:pPr marL="0" indent="0" algn="l">
              <a:buNone/>
            </a:pPr>
            <a:endParaRPr lang="en-US" sz="5600" b="1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- Definition </a:t>
            </a:r>
            <a:r>
              <a:rPr lang="en-US" sz="72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of Translation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</a:t>
            </a:r>
          </a:p>
          <a:p>
            <a:pPr marL="0" indent="0" algn="l">
              <a:buNone/>
            </a:pP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Generally, it refers to all the processes and methods used to transfer the meaning of the SLT into the TL, by means of using:</a:t>
            </a:r>
          </a:p>
          <a:p>
            <a:pPr marL="0" indent="0" algn="l">
              <a:buNone/>
            </a:pPr>
            <a:r>
              <a:rPr lang="ar-IQ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يتكلم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</a:t>
            </a:r>
            <a:r>
              <a:rPr lang="en-US" sz="72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1- words already have equivalents in Arabic. Ex: speak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</a:t>
            </a:r>
          </a:p>
          <a:p>
            <a:pPr marL="0" indent="0" algn="l">
              <a:buNone/>
            </a:pPr>
            <a:r>
              <a:rPr lang="ar-IQ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قمر اصطناعي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2- words </a:t>
            </a:r>
            <a:r>
              <a:rPr lang="en-US" sz="72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have no ready-made equivalents in Arabic. Ex: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satellite </a:t>
            </a:r>
            <a:r>
              <a:rPr lang="ar-IQ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</a:t>
            </a:r>
            <a:endParaRPr lang="en-US" sz="72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r>
              <a:rPr lang="ar-IQ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اسبرين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 3-foreign </a:t>
            </a:r>
            <a:r>
              <a:rPr lang="en-US" sz="72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words written in Arabic letters. ex: aspirin: </a:t>
            </a:r>
            <a:endParaRPr lang="ar-IQ" sz="72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r>
              <a:rPr lang="ar-IQ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ديمقراطية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4-foreign </a:t>
            </a:r>
            <a:r>
              <a:rPr lang="en-US" sz="72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words changed to suit Arabic pronunciation, spelling, grammar . Ex.: democracy: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ar-IQ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</a:p>
          <a:p>
            <a:pPr marL="0" indent="0" algn="l">
              <a:buNone/>
            </a:pP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</a:t>
            </a:r>
          </a:p>
          <a:p>
            <a:pPr marL="0" indent="0" algn="l">
              <a:buNone/>
            </a:pPr>
            <a:r>
              <a:rPr lang="en-US" sz="72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- Who is a translator/ an interpreter?</a:t>
            </a:r>
          </a:p>
          <a:p>
            <a:pPr marL="0" indent="0" algn="l">
              <a:buNone/>
            </a:pPr>
            <a:r>
              <a:rPr lang="en-US" sz="72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Simply is a person who is able to translate the meaning of the SL written text into the TLT precisely and transparently. While</a:t>
            </a:r>
          </a:p>
          <a:p>
            <a:pPr marL="0" indent="0" algn="l">
              <a:buNone/>
            </a:pP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  an interpreter is a person who is orally </a:t>
            </a:r>
            <a:r>
              <a:rPr lang="en-US" sz="7200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translate a speech or sign </a:t>
            </a: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language. The difference between both lies in skills.</a:t>
            </a:r>
            <a:endParaRPr lang="en-US" sz="7200" b="1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endParaRPr lang="en-US" sz="7200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r>
              <a:rPr lang="en-US" sz="7200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-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The Difference between Interpretation and Translation</a:t>
            </a:r>
          </a:p>
          <a:p>
            <a:pPr marL="0" indent="0" algn="l">
              <a:buNone/>
            </a:pP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    </a:t>
            </a:r>
            <a:r>
              <a:rPr lang="en-US" sz="6400" i="1" dirty="0" smtClean="0">
                <a:latin typeface="Arial" panose="020B0604020202020204" pitchFamily="34" charset="0"/>
                <a:cs typeface="+mj-cs"/>
              </a:rPr>
              <a:t>Translation 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 </a:t>
            </a:r>
            <a:r>
              <a:rPr lang="en-US" sz="6400" dirty="0">
                <a:latin typeface="Arial" panose="020B0604020202020204" pitchFamily="34" charset="0"/>
                <a:cs typeface="+mj-cs"/>
              </a:rPr>
              <a:t>is ‘’the communication of SL text meaning by means of an </a:t>
            </a:r>
            <a:r>
              <a:rPr lang="en-US" sz="6400" i="1" dirty="0">
                <a:latin typeface="Arial" panose="020B0604020202020204" pitchFamily="34" charset="0"/>
                <a:cs typeface="+mj-cs"/>
              </a:rPr>
              <a:t>equivalent</a:t>
            </a:r>
            <a:r>
              <a:rPr lang="en-US" sz="6400" dirty="0">
                <a:latin typeface="Arial" panose="020B0604020202020204" pitchFamily="34" charset="0"/>
                <a:cs typeface="+mj-cs"/>
              </a:rPr>
              <a:t> TL text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’’. While language </a:t>
            </a:r>
            <a:r>
              <a:rPr lang="en-US" sz="6400" i="1" dirty="0" smtClean="0">
                <a:latin typeface="Arial" panose="020B0604020202020204" pitchFamily="34" charset="0"/>
                <a:cs typeface="+mj-cs"/>
              </a:rPr>
              <a:t>Interpretation 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or</a:t>
            </a:r>
          </a:p>
          <a:p>
            <a:pPr marL="0" indent="0" algn="l">
              <a:buNone/>
            </a:pPr>
            <a:r>
              <a:rPr lang="en-US" sz="6400" i="1" dirty="0" smtClean="0">
                <a:latin typeface="Arial" panose="020B0604020202020204" pitchFamily="34" charset="0"/>
                <a:cs typeface="+mj-cs"/>
              </a:rPr>
              <a:t>     Interpreting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 is </a:t>
            </a:r>
            <a:r>
              <a:rPr lang="en-US" sz="6400" dirty="0">
                <a:latin typeface="Arial" panose="020B0604020202020204" pitchFamily="34" charset="0"/>
                <a:cs typeface="+mj-cs"/>
              </a:rPr>
              <a:t>‘’the facilitating of oral or sign-language communication, either simultaneously 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or consecutively </a:t>
            </a:r>
            <a:r>
              <a:rPr lang="en-US" sz="6400" dirty="0">
                <a:latin typeface="Arial" panose="020B0604020202020204" pitchFamily="34" charset="0"/>
                <a:cs typeface="+mj-cs"/>
              </a:rPr>
              <a:t>between users of 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  </a:t>
            </a:r>
          </a:p>
          <a:p>
            <a:pPr marL="0" indent="0" algn="l">
              <a:buNone/>
            </a:pPr>
            <a:r>
              <a:rPr lang="en-US" sz="6400" dirty="0">
                <a:latin typeface="Arial" panose="020B0604020202020204" pitchFamily="34" charset="0"/>
                <a:cs typeface="+mj-cs"/>
              </a:rPr>
              <a:t> 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    different </a:t>
            </a:r>
            <a:r>
              <a:rPr lang="en-US" sz="6400" dirty="0">
                <a:latin typeface="Arial" panose="020B0604020202020204" pitchFamily="34" charset="0"/>
                <a:cs typeface="+mj-cs"/>
              </a:rPr>
              <a:t>languages.’’  (Wikipedia)</a:t>
            </a:r>
            <a:r>
              <a:rPr lang="en-US" sz="6400" dirty="0" smtClean="0">
                <a:latin typeface="Arial" panose="020B0604020202020204" pitchFamily="34" charset="0"/>
                <a:cs typeface="+mj-cs"/>
              </a:rPr>
              <a:t> </a:t>
            </a:r>
            <a:endParaRPr lang="en-US" sz="6400" dirty="0">
              <a:latin typeface="Arial" panose="020B0604020202020204" pitchFamily="34" charset="0"/>
              <a:cs typeface="+mj-cs"/>
            </a:endParaRPr>
          </a:p>
          <a:p>
            <a:pPr marL="0" indent="0" algn="l">
              <a:buNone/>
            </a:pPr>
            <a:endParaRPr lang="en-US" sz="6400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r>
              <a:rPr lang="en-US" sz="7200" b="1" dirty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r>
              <a:rPr lang="en-US" sz="7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</a:t>
            </a:r>
            <a:endParaRPr lang="en-US" sz="7200" b="1" dirty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endParaRPr lang="ar-IQ" sz="7200" b="1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marL="0" indent="0" algn="l">
              <a:buNone/>
            </a:pPr>
            <a:endParaRPr lang="en-US" sz="5600" b="1" dirty="0" smtClean="0"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pPr algn="l">
              <a:buFontTx/>
              <a:buChar char="-"/>
            </a:pP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buFontTx/>
              <a:buChar char="-"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l">
              <a:buNone/>
            </a:pPr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192958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908" y="135924"/>
            <a:ext cx="10698892" cy="60548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Introduction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772" y="741404"/>
            <a:ext cx="11821253" cy="5959647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-  What do we translate?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  Generally, we translate one big thing which is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MEANING,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as a complicated network of language components including: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- Syntax (grammar)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- Vocabulary (words)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- Style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- Phonology (sounds)</a:t>
            </a: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endParaRPr lang="en-US" sz="16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How do we translate?  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  It implies two points: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- the process of translation</a:t>
            </a:r>
          </a:p>
          <a:p>
            <a:pPr marL="0" indent="0" algn="l"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   - the methods of translation</a:t>
            </a:r>
          </a:p>
          <a:p>
            <a:pPr marL="0" indent="0" algn="l">
              <a:buNone/>
            </a:pPr>
            <a:endParaRPr lang="en-US" sz="16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-  Unit 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of 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Translation</a:t>
            </a:r>
          </a:p>
          <a:p>
            <a:pPr marL="0" indent="0" algn="l"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Is a word or a group of words which can give either a small or a large part of meaning when translated together. It can be:</a:t>
            </a:r>
          </a:p>
          <a:p>
            <a:pPr marL="0" indent="0" algn="l">
              <a:buNone/>
            </a:pPr>
            <a:r>
              <a:rPr lang="ar-SA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لذلك     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- One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word ex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   therefore</a:t>
            </a:r>
          </a:p>
          <a:p>
            <a:pPr marL="0" indent="0" algn="l">
              <a:buNone/>
            </a:pPr>
            <a:r>
              <a:rPr lang="ar-SA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يسن قانونا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-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 phrase; a collocation  ex: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pass a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law     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ar-SA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لا</a:t>
            </a:r>
            <a:r>
              <a:rPr lang="ar-SA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نها كانت مريضة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- </a:t>
            </a: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a clause ex: because she was sick (subordinate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   </a:t>
            </a:r>
            <a:r>
              <a:rPr lang="ar-SA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ar-SA" sz="1600" dirty="0" smtClean="0">
                <a:cs typeface="+mj-cs"/>
              </a:rPr>
              <a:t>لم تات الى العمل</a:t>
            </a:r>
            <a:r>
              <a:rPr lang="en-US" sz="1600" dirty="0" smtClean="0">
                <a:cs typeface="+mj-cs"/>
              </a:rPr>
              <a:t>    </a:t>
            </a:r>
            <a:r>
              <a:rPr lang="en-US" sz="1600" dirty="0">
                <a:cs typeface="+mj-cs"/>
              </a:rPr>
              <a:t>- a sentence ex: She did not come to work</a:t>
            </a:r>
            <a:r>
              <a:rPr lang="en-US" sz="1600" dirty="0" smtClean="0">
                <a:cs typeface="+mj-cs"/>
              </a:rPr>
              <a:t>.      . </a:t>
            </a:r>
            <a:r>
              <a:rPr lang="ar-SA" sz="1600" dirty="0" smtClean="0">
                <a:cs typeface="+mj-cs"/>
              </a:rPr>
              <a:t>         </a:t>
            </a:r>
            <a:endParaRPr lang="ar-IQ" sz="16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68174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Approaches to Translation</a:t>
            </a:r>
            <a:endParaRPr lang="ar-IQ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923" y="1334530"/>
            <a:ext cx="11800703" cy="5440148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Translation</a:t>
            </a:r>
          </a:p>
          <a:p>
            <a:pPr marL="0" indent="0" algn="l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1-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Literal Translation</a:t>
            </a:r>
          </a:p>
          <a:p>
            <a:pPr marL="0" indent="0" algn="l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- word-for-word (w-f-w): ex:      He       is      living       from      hand     to     mouth</a:t>
            </a:r>
          </a:p>
          <a:p>
            <a:pPr marL="0" indent="0">
              <a:buNone/>
            </a:pPr>
            <a:r>
              <a:rPr lang="ar-IQ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ar-IQ" sz="1800" dirty="0" smtClean="0">
                <a:latin typeface="Times New Roman" panose="02020603050405020304" pitchFamily="18" charset="0"/>
              </a:rPr>
              <a:t>فم </a:t>
            </a:r>
            <a:r>
              <a:rPr lang="en-US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ar-IQ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الى         يد       من         عائشا      يكون     هو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ar-IQ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18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- one-to-one: ex:       My    neighbors     are     good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ar-SA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طيبون     يكونون      جيراني</a:t>
            </a:r>
            <a:endParaRPr lang="en-US" sz="18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ar-IQ" sz="1800" dirty="0" smtClean="0">
                <a:latin typeface="Times New Roman" panose="02020603050405020304" pitchFamily="18" charset="0"/>
              </a:rPr>
              <a:t>على المدى البعيد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- literal translation of meaning:   ex:  in the long run        </a:t>
            </a:r>
          </a:p>
          <a:p>
            <a:pPr marL="0" indent="0" algn="l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          </a:t>
            </a:r>
            <a:r>
              <a:rPr lang="ar-IQ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indent="0" algn="l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US" sz="1800" b="1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2-  Free Translation </a:t>
            </a:r>
          </a:p>
          <a:p>
            <a:pPr marL="0" indent="0" algn="l">
              <a:buNone/>
            </a:pPr>
            <a:r>
              <a:rPr lang="ar-SA" sz="1800" dirty="0" smtClean="0">
                <a:latin typeface="Times New Roman" panose="02020603050405020304" pitchFamily="18" charset="0"/>
              </a:rPr>
              <a:t>عاد/ رجع بخفي حنين ( خالي الوفاض)</a:t>
            </a:r>
            <a:r>
              <a:rPr lang="en-US" sz="1800" dirty="0" smtClean="0">
                <a:latin typeface="Times New Roman" panose="02020603050405020304" pitchFamily="18" charset="0"/>
              </a:rPr>
              <a:t>   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- bound free : ex: He got nothing at the end</a:t>
            </a:r>
          </a:p>
          <a:p>
            <a:pPr marL="0" indent="0" algn="l">
              <a:buNone/>
            </a:pPr>
            <a:r>
              <a:rPr lang="ar-IQ" sz="1800" dirty="0" smtClean="0">
                <a:latin typeface="Times New Roman" panose="02020603050405020304" pitchFamily="18" charset="0"/>
              </a:rPr>
              <a:t>تفضل </a:t>
            </a:r>
            <a:r>
              <a:rPr lang="ar-IQ" sz="1800" dirty="0">
                <a:latin typeface="Times New Roman" panose="02020603050405020304" pitchFamily="18" charset="0"/>
              </a:rPr>
              <a:t>بالانصراف سيد ولسون. عندنا </a:t>
            </a:r>
            <a:r>
              <a:rPr lang="ar-IQ" sz="1800" dirty="0" smtClean="0">
                <a:latin typeface="Times New Roman" panose="02020603050405020304" pitchFamily="18" charset="0"/>
              </a:rPr>
              <a:t>غيرك</a:t>
            </a:r>
            <a:r>
              <a:rPr lang="ar-IQ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1800" dirty="0">
                <a:latin typeface="Times New Roman" panose="02020603050405020304" pitchFamily="18" charset="0"/>
                <a:cs typeface="Arial" panose="020B0604020202020204" pitchFamily="34" charset="0"/>
              </a:rPr>
              <a:t>loose free : ex: Thank you, Mr. Wilson. Next please.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ar-IQ" sz="1800" dirty="0" smtClean="0">
                <a:latin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endParaRPr lang="ar-IQ" sz="18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endParaRPr lang="ar-SA" sz="1800" dirty="0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8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2" y="0"/>
            <a:ext cx="7424352" cy="729049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Problems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Translation</a:t>
            </a:r>
            <a:endParaRPr lang="ar-IQ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67" y="877330"/>
            <a:ext cx="11874843" cy="5350475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Definition</a:t>
            </a:r>
          </a:p>
          <a:p>
            <a:pPr marL="0" indent="0" algn="l"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 translation problem is any difficulty which makes us stop translating to think about, rewrite or use a dictionary to cheque the meaning of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</a:p>
          <a:p>
            <a:pPr marL="0" indent="0" algn="l"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word, etc. It is anything in the text that obliges us to stop translating. It could be posed at the grammar, words, style and sounds levels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 algn="l">
              <a:buNone/>
            </a:pPr>
            <a:endParaRPr lang="en-US" sz="1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en-US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Kinds</a:t>
            </a:r>
          </a:p>
          <a:p>
            <a:pPr marL="0" indent="0" algn="l">
              <a:buNone/>
            </a:pP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problems: are due to: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a- a complicated SL grammar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b- different TL grammar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c- different TL word order</a:t>
            </a:r>
          </a:p>
          <a:p>
            <a:pPr marL="0" indent="0" algn="l">
              <a:buNone/>
            </a:pPr>
            <a:r>
              <a:rPr lang="en-US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Lexical problems</a:t>
            </a:r>
          </a:p>
          <a:p>
            <a:pPr marL="0" indent="0" algn="l"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 Stylistic problems</a:t>
            </a:r>
          </a:p>
          <a:p>
            <a:pPr marL="0" indent="0" algn="l">
              <a:buNone/>
            </a:pPr>
            <a:r>
              <a:rPr lang="en-US" sz="1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-Phonological problems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5480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6" y="218364"/>
            <a:ext cx="11606852" cy="68238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2" y="1091821"/>
            <a:ext cx="11702386" cy="554099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English and Arabic belong to two different and distant language families, West Germanic and Semitic. Consequently, </a:t>
            </a:r>
            <a:r>
              <a:rPr lang="en-US" sz="1800" dirty="0" smtClean="0">
                <a:cs typeface="+mj-cs"/>
              </a:rPr>
              <a:t>their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grammars are sharply different. </a:t>
            </a:r>
          </a:p>
          <a:p>
            <a:pPr marL="0" indent="0" algn="l">
              <a:buNone/>
            </a:pP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Grammatical </a:t>
            </a:r>
            <a:r>
              <a:rPr lang="en-US" sz="1800" dirty="0" smtClean="0">
                <a:cs typeface="+mj-cs"/>
              </a:rPr>
              <a:t>problems are</a:t>
            </a:r>
            <a:r>
              <a:rPr lang="en-US" sz="1800" dirty="0" smtClean="0">
                <a:cs typeface="+mj-cs"/>
              </a:rPr>
              <a:t>:</a:t>
            </a:r>
          </a:p>
          <a:p>
            <a:pPr marL="0" indent="0" algn="l">
              <a:buNone/>
            </a:pP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b="1" dirty="0" smtClean="0">
                <a:cs typeface="+mj-cs"/>
              </a:rPr>
              <a:t>Translation of V. Be; am, is, are/ was, were/ be, been</a:t>
            </a:r>
          </a:p>
          <a:p>
            <a:pPr marL="0" indent="0" algn="l">
              <a:buNone/>
            </a:pPr>
            <a:r>
              <a:rPr lang="en-US" sz="1800" dirty="0">
                <a:cs typeface="+mj-cs"/>
              </a:rPr>
              <a:t> </a:t>
            </a:r>
            <a:r>
              <a:rPr lang="en-US" sz="1800" dirty="0" smtClean="0">
                <a:cs typeface="+mj-cs"/>
              </a:rPr>
              <a:t>Problem 1:  literal translation of V. Be am, is , are in the case of: 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  - present progressive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  - present passive voice</a:t>
            </a:r>
          </a:p>
          <a:p>
            <a:pPr marL="0" indent="0" algn="l">
              <a:buNone/>
            </a:pPr>
            <a:r>
              <a:rPr lang="ar-SA" sz="1800" dirty="0" smtClean="0"/>
              <a:t>:</a:t>
            </a:r>
            <a:r>
              <a:rPr lang="ar-IQ" sz="1800" dirty="0"/>
              <a:t>(</a:t>
            </a:r>
            <a:r>
              <a:rPr lang="ar-IQ" sz="1800" dirty="0" smtClean="0"/>
              <a:t>كان</a:t>
            </a:r>
            <a:r>
              <a:rPr lang="en-US" sz="1800" dirty="0" smtClean="0"/>
              <a:t> </a:t>
            </a:r>
            <a:r>
              <a:rPr lang="en-US" sz="1800" dirty="0"/>
              <a:t>Problem </a:t>
            </a:r>
            <a:r>
              <a:rPr lang="en-US" sz="1800" dirty="0" smtClean="0">
                <a:cs typeface="+mj-cs"/>
              </a:rPr>
              <a:t>2: </a:t>
            </a:r>
            <a:r>
              <a:rPr lang="en-US" sz="1800" dirty="0">
                <a:cs typeface="+mj-cs"/>
              </a:rPr>
              <a:t>t</a:t>
            </a:r>
            <a:r>
              <a:rPr lang="en-US" sz="1800" dirty="0"/>
              <a:t>he same literal translation of was/were into (</a:t>
            </a:r>
            <a:endParaRPr lang="en-US" sz="1800" dirty="0" smtClean="0">
              <a:cs typeface="+mj-cs"/>
            </a:endParaRP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– as main verb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- as aux. past progressive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- the past voice</a:t>
            </a:r>
          </a:p>
          <a:p>
            <a:pPr marL="0" indent="0" algn="l">
              <a:buNone/>
            </a:pPr>
            <a:r>
              <a:rPr lang="en-US" sz="1800" dirty="0" smtClean="0">
                <a:cs typeface="+mj-cs"/>
              </a:rPr>
              <a:t> </a:t>
            </a:r>
            <a:r>
              <a:rPr lang="en-US" sz="1800" dirty="0"/>
              <a:t>Problem </a:t>
            </a:r>
            <a:r>
              <a:rPr lang="en-US" sz="1800" dirty="0" smtClean="0">
                <a:cs typeface="+mj-cs"/>
              </a:rPr>
              <a:t>3: the negligence, or the literal translation of ‘been’ </a:t>
            </a:r>
            <a:endParaRPr lang="ar-IQ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5397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3" y="191070"/>
            <a:ext cx="11709779" cy="80521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3" y="996287"/>
            <a:ext cx="11709779" cy="57047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1" dirty="0">
                <a:cs typeface="+mj-cs"/>
              </a:rPr>
              <a:t>Translation of V. </a:t>
            </a:r>
            <a:r>
              <a:rPr lang="en-US" sz="2000" b="1" dirty="0" smtClean="0">
                <a:cs typeface="+mj-cs"/>
              </a:rPr>
              <a:t>Do</a:t>
            </a:r>
          </a:p>
          <a:p>
            <a:pPr algn="l">
              <a:buFontTx/>
              <a:buChar char="-"/>
            </a:pPr>
            <a:r>
              <a:rPr lang="en-US" sz="2000" dirty="0" smtClean="0"/>
              <a:t>- Problem 1 and solution: ‘Do’ in the negative</a:t>
            </a:r>
          </a:p>
          <a:p>
            <a:pPr algn="l">
              <a:buFontTx/>
              <a:buChar char="-"/>
            </a:pPr>
            <a:r>
              <a:rPr lang="en-US" sz="2000" dirty="0" smtClean="0"/>
              <a:t>- </a:t>
            </a:r>
            <a:r>
              <a:rPr lang="en-US" sz="2000" dirty="0"/>
              <a:t>Problem </a:t>
            </a:r>
            <a:r>
              <a:rPr lang="en-US" sz="2000" dirty="0" smtClean="0"/>
              <a:t>2 </a:t>
            </a:r>
            <a:r>
              <a:rPr lang="en-US" sz="2000" dirty="0"/>
              <a:t>and solution: ‘</a:t>
            </a:r>
            <a:r>
              <a:rPr lang="en-US" sz="2000" dirty="0" smtClean="0"/>
              <a:t>Did’ </a:t>
            </a:r>
            <a:r>
              <a:rPr lang="en-US" sz="2000" dirty="0"/>
              <a:t>in the </a:t>
            </a:r>
            <a:r>
              <a:rPr lang="en-US" sz="2000" dirty="0" smtClean="0"/>
              <a:t>negative</a:t>
            </a:r>
          </a:p>
          <a:p>
            <a:pPr algn="l">
              <a:buFontTx/>
              <a:buChar char="-"/>
            </a:pPr>
            <a:r>
              <a:rPr lang="en-US" sz="2000" dirty="0"/>
              <a:t>- Problem </a:t>
            </a:r>
            <a:r>
              <a:rPr lang="en-US" sz="2000" dirty="0" smtClean="0"/>
              <a:t>3 </a:t>
            </a:r>
            <a:r>
              <a:rPr lang="en-US" sz="2000" dirty="0"/>
              <a:t>and solution: ‘Do’ in the </a:t>
            </a:r>
            <a:r>
              <a:rPr lang="en-US" sz="2000" dirty="0" smtClean="0"/>
              <a:t>question</a:t>
            </a:r>
          </a:p>
          <a:p>
            <a:pPr algn="l">
              <a:buFontTx/>
              <a:buChar char="-"/>
            </a:pPr>
            <a:r>
              <a:rPr lang="en-US" sz="2000" dirty="0"/>
              <a:t>- Problem </a:t>
            </a:r>
            <a:r>
              <a:rPr lang="en-US" sz="2000" dirty="0" smtClean="0"/>
              <a:t>4 </a:t>
            </a:r>
            <a:r>
              <a:rPr lang="en-US" sz="2000" dirty="0"/>
              <a:t>and solution: </a:t>
            </a:r>
            <a:r>
              <a:rPr lang="en-US" sz="2000" dirty="0" smtClean="0"/>
              <a:t>the misunderstanding of ‘do’ as a substitute verb</a:t>
            </a:r>
          </a:p>
          <a:p>
            <a:pPr algn="l">
              <a:buFontTx/>
              <a:buChar char="-"/>
            </a:pPr>
            <a:r>
              <a:rPr lang="en-US" sz="2000" dirty="0"/>
              <a:t>- Problem </a:t>
            </a:r>
            <a:r>
              <a:rPr lang="en-US" sz="2000" dirty="0" smtClean="0"/>
              <a:t>5 </a:t>
            </a:r>
            <a:r>
              <a:rPr lang="en-US" sz="2000" dirty="0"/>
              <a:t>and solution: ‘Do’ </a:t>
            </a:r>
            <a:r>
              <a:rPr lang="en-US" sz="2000" dirty="0" smtClean="0"/>
              <a:t>as a main </a:t>
            </a:r>
            <a:r>
              <a:rPr lang="en-US" sz="2000" dirty="0" smtClean="0"/>
              <a:t>verb</a:t>
            </a:r>
          </a:p>
          <a:p>
            <a:pPr algn="l">
              <a:buFontTx/>
              <a:buChar char="-"/>
            </a:pPr>
            <a:endParaRPr lang="ar-IQ" sz="2000" dirty="0"/>
          </a:p>
          <a:p>
            <a:pPr algn="l">
              <a:buFontTx/>
              <a:buChar char="-"/>
            </a:pPr>
            <a:r>
              <a:rPr lang="en-US" sz="2000" b="1" dirty="0"/>
              <a:t>Translation of V. </a:t>
            </a:r>
            <a:r>
              <a:rPr lang="en-US" sz="2000" b="1" dirty="0" smtClean="0"/>
              <a:t>Have</a:t>
            </a:r>
            <a:endParaRPr lang="en-US" sz="2000" b="1" dirty="0" smtClean="0"/>
          </a:p>
          <a:p>
            <a:pPr algn="l">
              <a:buFontTx/>
              <a:buChar char="-"/>
            </a:pPr>
            <a:r>
              <a:rPr lang="en-US" sz="2000" dirty="0" smtClean="0"/>
              <a:t>- Problem </a:t>
            </a:r>
            <a:r>
              <a:rPr lang="en-US" sz="2000" dirty="0"/>
              <a:t>1 and solution: </a:t>
            </a:r>
            <a:r>
              <a:rPr lang="en-US" sz="2000" dirty="0" smtClean="0"/>
              <a:t>‘Have’ as an aux.</a:t>
            </a:r>
          </a:p>
          <a:p>
            <a:pPr algn="l">
              <a:buFontTx/>
              <a:buChar char="-"/>
            </a:pPr>
            <a:r>
              <a:rPr lang="en-US" sz="2000" dirty="0" smtClean="0"/>
              <a:t>- Problem 2 </a:t>
            </a:r>
            <a:r>
              <a:rPr lang="en-US" sz="2000" dirty="0"/>
              <a:t>and solution: </a:t>
            </a:r>
            <a:r>
              <a:rPr lang="en-US" sz="2000" dirty="0" smtClean="0"/>
              <a:t>‘Have’ as a main verb: different meanings</a:t>
            </a:r>
            <a:endParaRPr lang="en-US" sz="2000" dirty="0"/>
          </a:p>
          <a:p>
            <a:pPr algn="l">
              <a:buFontTx/>
              <a:buChar char="-"/>
            </a:pPr>
            <a:endParaRPr lang="en-US" sz="2000" dirty="0"/>
          </a:p>
          <a:p>
            <a:pPr algn="l">
              <a:buFontTx/>
              <a:buChar char="-"/>
            </a:pPr>
            <a:endParaRPr lang="en-US" sz="2000" b="1" dirty="0" smtClean="0"/>
          </a:p>
          <a:p>
            <a:pPr algn="l">
              <a:buFontTx/>
              <a:buChar char="-"/>
            </a:pPr>
            <a:endParaRPr lang="en-US" sz="2000" b="1" dirty="0"/>
          </a:p>
          <a:p>
            <a:pPr algn="l">
              <a:buFontTx/>
              <a:buChar char="-"/>
            </a:pPr>
            <a:endParaRPr lang="ar-IQ" sz="2000" dirty="0"/>
          </a:p>
          <a:p>
            <a:pPr algn="l">
              <a:buFontTx/>
              <a:buChar char="-"/>
            </a:pPr>
            <a:endParaRPr lang="ar-IQ" sz="2000" dirty="0"/>
          </a:p>
          <a:p>
            <a:pPr marL="0" indent="0" algn="l">
              <a:buNone/>
            </a:pPr>
            <a:endParaRPr lang="ar-IQ" sz="2000" dirty="0" smtClean="0"/>
          </a:p>
          <a:p>
            <a:pPr marL="0" indent="0" algn="l">
              <a:buNone/>
            </a:pPr>
            <a:endParaRPr lang="ar-IQ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9757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80" y="150126"/>
            <a:ext cx="11955439" cy="72333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Grammatical problems</a:t>
            </a:r>
            <a:endParaRPr lang="ar-IQ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80" y="873456"/>
            <a:ext cx="11837158" cy="565017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b="1" dirty="0" smtClean="0">
                <a:cs typeface="+mj-cs"/>
              </a:rPr>
              <a:t>Translation of Modals</a:t>
            </a:r>
          </a:p>
          <a:p>
            <a:pPr marL="0" indent="0" algn="l">
              <a:buNone/>
            </a:pPr>
            <a:r>
              <a:rPr lang="en-US" sz="2000" dirty="0" smtClean="0">
                <a:cs typeface="+mj-cs"/>
              </a:rPr>
              <a:t>Problem 1 and solution: ‘will, would, shall’ are not verbs in Arabic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2 </a:t>
            </a:r>
            <a:r>
              <a:rPr lang="en-US" sz="2000" dirty="0"/>
              <a:t>and solution: </a:t>
            </a:r>
            <a:r>
              <a:rPr lang="en-US" sz="2000" dirty="0" smtClean="0"/>
              <a:t>the literal translation of modals into one word</a:t>
            </a:r>
          </a:p>
          <a:p>
            <a:pPr marL="0" indent="0" algn="l">
              <a:buNone/>
            </a:pPr>
            <a:r>
              <a:rPr lang="en-US" sz="2000" dirty="0" smtClean="0"/>
              <a:t>Problem 3 </a:t>
            </a:r>
            <a:r>
              <a:rPr lang="en-US" sz="2000" dirty="0"/>
              <a:t>and solution: </a:t>
            </a:r>
            <a:r>
              <a:rPr lang="en-US" sz="2000" dirty="0" smtClean="0"/>
              <a:t>the special use of ‘shall’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4 </a:t>
            </a:r>
            <a:r>
              <a:rPr lang="en-US" sz="2000" dirty="0"/>
              <a:t>and solution: </a:t>
            </a:r>
            <a:r>
              <a:rPr lang="en-US" sz="2000" dirty="0" smtClean="0"/>
              <a:t>‘should’ is used for obligation only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5 </a:t>
            </a:r>
            <a:r>
              <a:rPr lang="en-US" sz="2000" dirty="0"/>
              <a:t>and solution: </a:t>
            </a:r>
            <a:r>
              <a:rPr lang="en-US" sz="2000" dirty="0" smtClean="0"/>
              <a:t>the confusion of ‘must have’ and ‘should have’</a:t>
            </a:r>
          </a:p>
          <a:p>
            <a:pPr marL="0" indent="0" algn="l">
              <a:buNone/>
            </a:pPr>
            <a:r>
              <a:rPr lang="en-US" sz="2000" dirty="0" smtClean="0"/>
              <a:t>Problem 6 </a:t>
            </a:r>
            <a:r>
              <a:rPr lang="en-US" sz="2000" dirty="0"/>
              <a:t>and solution</a:t>
            </a:r>
            <a:r>
              <a:rPr lang="en-US" sz="2000" dirty="0" smtClean="0"/>
              <a:t>: the unclear meaning of ‘could’ ‘would’ ‘might’</a:t>
            </a:r>
          </a:p>
          <a:p>
            <a:pPr marL="0" indent="0" algn="l">
              <a:buNone/>
            </a:pPr>
            <a:r>
              <a:rPr lang="en-US" sz="2000" dirty="0"/>
              <a:t>Problem </a:t>
            </a:r>
            <a:r>
              <a:rPr lang="en-US" sz="2000" dirty="0" smtClean="0"/>
              <a:t>7 </a:t>
            </a:r>
            <a:r>
              <a:rPr lang="en-US" sz="2000" dirty="0"/>
              <a:t>and solution: </a:t>
            </a:r>
            <a:r>
              <a:rPr lang="en-US" sz="2000" dirty="0" smtClean="0"/>
              <a:t>‘can’ ‘will’ = may</a:t>
            </a:r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r>
              <a:rPr lang="en-US" sz="2000" b="1" dirty="0"/>
              <a:t>Translation of </a:t>
            </a:r>
            <a:r>
              <a:rPr lang="en-US" sz="2000" b="1" dirty="0" smtClean="0"/>
              <a:t>Questions</a:t>
            </a:r>
          </a:p>
          <a:p>
            <a:pPr marL="0" indent="0" algn="l">
              <a:buNone/>
            </a:pPr>
            <a:r>
              <a:rPr lang="en-US" sz="2000" dirty="0"/>
              <a:t>Problem 1 and solution</a:t>
            </a:r>
            <a:r>
              <a:rPr lang="en-US" sz="2000" dirty="0" smtClean="0"/>
              <a:t>: The possibility of imitating the question word</a:t>
            </a:r>
          </a:p>
          <a:p>
            <a:pPr marL="0" indent="0" algn="l">
              <a:buNone/>
            </a:pPr>
            <a:r>
              <a:rPr lang="en-US" sz="2000" dirty="0" smtClean="0"/>
              <a:t>with </a:t>
            </a:r>
            <a:r>
              <a:rPr lang="en-US" sz="2000" dirty="0"/>
              <a:t>WH-questions</a:t>
            </a:r>
            <a:r>
              <a:rPr lang="ar-IQ" sz="2000" dirty="0" smtClean="0">
                <a:latin typeface="Times New Roman" panose="02020603050405020304" pitchFamily="18" charset="0"/>
              </a:rPr>
              <a:t> </a:t>
            </a:r>
            <a:r>
              <a:rPr lang="ar-IQ" sz="2000" dirty="0">
                <a:latin typeface="Times New Roman" panose="02020603050405020304" pitchFamily="18" charset="0"/>
              </a:rPr>
              <a:t>(</a:t>
            </a:r>
            <a:r>
              <a:rPr lang="ar-IQ" sz="2000" dirty="0" smtClean="0">
                <a:latin typeface="Times New Roman" panose="02020603050405020304" pitchFamily="18" charset="0"/>
              </a:rPr>
              <a:t>هل)</a:t>
            </a:r>
            <a:r>
              <a:rPr lang="ar-IQ" sz="2000" dirty="0" smtClean="0"/>
              <a:t> </a:t>
            </a:r>
            <a:r>
              <a:rPr lang="en-US" sz="2000" dirty="0" smtClean="0"/>
              <a:t>of</a:t>
            </a:r>
            <a:r>
              <a:rPr lang="ar-IQ" sz="2000" dirty="0" smtClean="0">
                <a:latin typeface="Times New Roman" panose="02020603050405020304" pitchFamily="18" charset="0"/>
              </a:rPr>
              <a:t> </a:t>
            </a:r>
            <a:r>
              <a:rPr lang="en-US" sz="2000" dirty="0" smtClean="0"/>
              <a:t> </a:t>
            </a:r>
            <a:r>
              <a:rPr lang="en-US" sz="2000" dirty="0"/>
              <a:t>Problem 2 and solution: The disappearance</a:t>
            </a:r>
            <a:endParaRPr lang="en-US" sz="2000" b="1" dirty="0"/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endParaRPr lang="en-US" sz="2000" dirty="0" smtClean="0"/>
          </a:p>
          <a:p>
            <a:pPr marL="0" indent="0" algn="l">
              <a:buNone/>
            </a:pPr>
            <a:endParaRPr lang="ar-IQ" sz="2000" dirty="0"/>
          </a:p>
          <a:p>
            <a:pPr marL="0" indent="0" algn="l">
              <a:buNone/>
            </a:pPr>
            <a:endParaRPr lang="ar-IQ" sz="2000" dirty="0"/>
          </a:p>
          <a:p>
            <a:pPr marL="0" indent="0" algn="l">
              <a:buNone/>
            </a:pPr>
            <a:endParaRPr lang="ar-IQ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645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1783</Words>
  <Application>Microsoft Office PowerPoint</Application>
  <PresentationFormat>Widescreen</PresentationFormat>
  <Paragraphs>226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2 ND SEMESTER</vt:lpstr>
      <vt:lpstr> Introduction  </vt:lpstr>
      <vt:lpstr>Introduction</vt:lpstr>
      <vt:lpstr>Approaches to Translation</vt:lpstr>
      <vt:lpstr>Problems of Translation</vt:lpstr>
      <vt:lpstr>Grammatical problems</vt:lpstr>
      <vt:lpstr>Grammatical problems</vt:lpstr>
      <vt:lpstr>Grammatical problems</vt:lpstr>
      <vt:lpstr>Grammatical problems</vt:lpstr>
      <vt:lpstr>Grammatical problems</vt:lpstr>
      <vt:lpstr>Grammatical problems</vt:lpstr>
      <vt:lpstr>Grammatical problems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LGA</dc:creator>
  <cp:lastModifiedBy>LGA</cp:lastModifiedBy>
  <cp:revision>72</cp:revision>
  <dcterms:created xsi:type="dcterms:W3CDTF">2019-01-16T10:10:14Z</dcterms:created>
  <dcterms:modified xsi:type="dcterms:W3CDTF">2019-10-02T14:34:22Z</dcterms:modified>
</cp:coreProperties>
</file>